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729" r:id="rId2"/>
    <p:sldId id="730" r:id="rId3"/>
    <p:sldId id="731" r:id="rId4"/>
    <p:sldId id="732" r:id="rId5"/>
    <p:sldId id="733" r:id="rId6"/>
    <p:sldId id="734" r:id="rId7"/>
    <p:sldId id="735" r:id="rId8"/>
    <p:sldId id="736" r:id="rId9"/>
    <p:sldId id="737" r:id="rId10"/>
    <p:sldId id="738" r:id="rId11"/>
    <p:sldId id="739" r:id="rId12"/>
    <p:sldId id="740" r:id="rId13"/>
    <p:sldId id="741" r:id="rId14"/>
    <p:sldId id="742" r:id="rId15"/>
    <p:sldId id="743" r:id="rId16"/>
    <p:sldId id="744" r:id="rId17"/>
    <p:sldId id="745" r:id="rId18"/>
    <p:sldId id="746" r:id="rId19"/>
    <p:sldId id="747" r:id="rId20"/>
    <p:sldId id="748" r:id="rId21"/>
    <p:sldId id="749" r:id="rId22"/>
    <p:sldId id="75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9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49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7DF9870-1420-4D0D-A475-3DAF7F0E14E0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496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AB9134-FC5E-45BF-81A5-55630B8F8AF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89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lvl="8" algn="l">
              <a:buFontTx/>
              <a:buNone/>
              <a:defRPr/>
            </a:pPr>
            <a:endParaRPr lang="en-US" dirty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AEB9BBB-03B2-4985-99F5-38C218D9731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230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C1B400-D25F-4DDF-9916-0C093635E214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22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1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Taxpayer’s refund amount may be decreased by the IRS due to the items listed here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occurs once the tax return is filed &amp; may or may not be expected by taxpayer.  Counselor would not be aware of these items</a:t>
            </a:r>
          </a:p>
        </p:txBody>
      </p:sp>
      <p:sp>
        <p:nvSpPr>
          <p:cNvPr id="10618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59BF80A-3B4F-4A48-8B70-9E7026D18AA2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618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4AFD83-F7C0-4FEE-BF29-3AFF75640C7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21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394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55BAB3-CCCD-4B9E-A964-DB737E52FB6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363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Counselors should discuss the possibility of an IRS penalty with taxpayer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If there is a penalty, the IRS will notify taxpayer with a letter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59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CDB128-BF0F-494C-9942-0F86BE07F4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88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303F2FE-0F9E-4DEE-B7E2-D46F4432CF66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680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C9DCB-16E9-4D6F-A4ED-8081192B9A74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1068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80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50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9CF1D34-0598-4260-A787-93D86A50490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700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BEA71D-B3E2-4C30-A232-1904C2BE5AF0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  <p:sp>
        <p:nvSpPr>
          <p:cNvPr id="1070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00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81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F749B42-3A0E-4AEC-B472-B36A7AD01987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95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2BECC0-8E67-4282-9C68-2FC13A8F4E9B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28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477F41-DF8A-4D33-92BD-F00319D0F8D0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2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158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altLang="en-US" dirty="0"/>
          </a:p>
        </p:txBody>
      </p:sp>
      <p:sp>
        <p:nvSpPr>
          <p:cNvPr id="10516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5B4D4F8-FF94-4329-972B-A0158F0C7B7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16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C822F0-E4C2-4CC7-BE5C-C0973D444B8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39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2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 </a:t>
            </a:r>
          </a:p>
        </p:txBody>
      </p:sp>
      <p:sp>
        <p:nvSpPr>
          <p:cNvPr id="332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09845C-2463-4801-9611-FB43AFA1E45C}" type="slidenum">
              <a:rPr lang="en-US" altLang="en-US" sz="1400"/>
              <a:pPr>
                <a:spcBef>
                  <a:spcPct val="0"/>
                </a:spcBef>
              </a:pPr>
              <a:t>20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97840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9714C5B-1C53-4151-9158-E10B946A0537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741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A07DBB-1BB7-4687-A9F3-D6803414DCF1}" type="slidenum">
              <a:rPr lang="en-US" altLang="en-US"/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1074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41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663" y="4268788"/>
            <a:ext cx="4559300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038" indent="-173038" eaLnBrk="1" hangingPunct="1"/>
            <a:endParaRPr lang="en-US" altLang="en-US" sz="1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06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6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762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Notes/Handouts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DD425-208B-437E-BBD6-ED3BD893F6F4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12/08/2017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10762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31C89C-E6A8-44A0-BA79-68436ACAEE0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6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4 options for Federal return type:</a:t>
            </a:r>
          </a:p>
          <a:p>
            <a:pPr marL="274320" lvl="1">
              <a:buFontTx/>
              <a:buChar char="•"/>
              <a:defRPr/>
            </a:pPr>
            <a:r>
              <a:rPr lang="en-US" dirty="0"/>
              <a:t> Electronic – return is e-filed,</a:t>
            </a:r>
            <a:r>
              <a:rPr lang="en-US" baseline="0" dirty="0"/>
              <a:t> refund check is mailed</a:t>
            </a:r>
          </a:p>
          <a:p>
            <a:pPr marL="274320" lvl="1">
              <a:buFontTx/>
              <a:buChar char="•"/>
              <a:defRPr/>
            </a:pPr>
            <a:r>
              <a:rPr lang="en-US" baseline="0" dirty="0"/>
              <a:t> Direct Deposit – return is e-filed, refund is direct deposited into bank account</a:t>
            </a:r>
          </a:p>
          <a:p>
            <a:pPr marL="274320" lvl="1">
              <a:buFontTx/>
              <a:buChar char="•"/>
              <a:defRPr/>
            </a:pPr>
            <a:r>
              <a:rPr lang="en-US" baseline="0" dirty="0"/>
              <a:t> Paper Return with Direct Deposit – return is mailed in, refund is direct deposited into bank account</a:t>
            </a:r>
          </a:p>
          <a:p>
            <a:pPr marL="274320" lvl="1">
              <a:buFontTx/>
              <a:buChar char="•"/>
              <a:defRPr/>
            </a:pPr>
            <a:r>
              <a:rPr lang="en-US" baseline="0" dirty="0"/>
              <a:t> Paper Return – return is mailed in, refund check is mailed</a:t>
            </a:r>
            <a:endParaRPr lang="en-US" dirty="0"/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0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4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The State</a:t>
            </a:r>
            <a:r>
              <a:rPr lang="en-US" baseline="0" dirty="0"/>
              <a:t> Return Type has the same 4 options as the Federal, but in a different order</a:t>
            </a:r>
            <a:endParaRPr lang="en-US" dirty="0"/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89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For direct deposit of a refund, counselor must enter name of bank, type of account, bank routing # (twice) &amp; account # (twice)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Routing # is 9 digits; should be taken from actual check, not deposit ticket (which can be different)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Bank account # should be entered exactly as shown on check, not including the check #</a:t>
            </a:r>
          </a:p>
          <a:p>
            <a:pPr marL="273050" lvl="1">
              <a:buFontTx/>
              <a:buChar char="•"/>
              <a:defRPr/>
            </a:pPr>
            <a:endParaRPr lang="en-US" dirty="0"/>
          </a:p>
          <a:p>
            <a:pPr indent="-184150">
              <a:buFontTx/>
              <a:buChar char="•"/>
              <a:defRPr/>
            </a:pPr>
            <a:r>
              <a:rPr lang="en-US" dirty="0"/>
              <a:t>Entering an invalid routing number will result in a 4-6 week delay</a:t>
            </a:r>
          </a:p>
          <a:p>
            <a:pPr indent="-184150">
              <a:buFontTx/>
              <a:buChar char="•"/>
              <a:defRPr/>
            </a:pPr>
            <a:endParaRPr lang="en-US" dirty="0"/>
          </a:p>
          <a:p>
            <a:pPr indent="-184150">
              <a:buFontTx/>
              <a:buChar char="•"/>
              <a:defRPr/>
            </a:pPr>
            <a:r>
              <a:rPr lang="en-US" dirty="0"/>
              <a:t>Direct deposit of a taxpayer’s refund is to be made to an account only in the taxpayer’s name</a:t>
            </a:r>
          </a:p>
          <a:p>
            <a:pPr indent="-184150">
              <a:buFontTx/>
              <a:buChar char="•"/>
              <a:defRPr/>
            </a:pPr>
            <a:endParaRPr lang="en-US" dirty="0"/>
          </a:p>
          <a:p>
            <a:pPr indent="-184150">
              <a:buFontTx/>
              <a:buChar char="•"/>
              <a:defRPr/>
            </a:pPr>
            <a:r>
              <a:rPr lang="en-US" dirty="0"/>
              <a:t>Financial</a:t>
            </a:r>
            <a:r>
              <a:rPr lang="en-US" baseline="0" dirty="0"/>
              <a:t> institutions generally don’t allow a joint refund to be deposited into an individual account</a:t>
            </a:r>
            <a:endParaRPr lang="en-US" dirty="0"/>
          </a:p>
          <a:p>
            <a:pPr indent="-184150">
              <a:buFontTx/>
              <a:buNone/>
              <a:defRPr/>
            </a:pPr>
            <a:endParaRPr lang="en-US" dirty="0"/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7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577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CB3AC0-1951-40BF-BD2D-A8D56D0542E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30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7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577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CB3AC0-1951-40BF-BD2D-A8D56D0542E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11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C1B400-D25F-4DDF-9916-0C093635E214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2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Refund / Amount Owed</a:t>
            </a:r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 K</a:t>
            </a:r>
          </a:p>
          <a:p>
            <a:r>
              <a:rPr lang="en-US" altLang="en-US" dirty="0"/>
              <a:t>(Federal 1040-Lines 75-79)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0499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87512"/>
            <a:ext cx="8077200" cy="3478253"/>
          </a:xfrm>
          <a:prstGeom prst="rect">
            <a:avLst/>
          </a:prstGeom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Refund Applied to Next Year’s Taxes – 1040 Page 2 Line 77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4294" y="2908360"/>
            <a:ext cx="4350874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reduces refund  by amount applied to next year’s taxes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106438" y="4513545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8592" y="5288071"/>
            <a:ext cx="419858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Amount to apply to next year’s tax</a:t>
            </a:r>
            <a:r>
              <a:rPr lang="en-US" dirty="0">
                <a:latin typeface="Arial" charset="0"/>
                <a:cs typeface="Arial" charset="0"/>
              </a:rPr>
              <a:t>es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837714" y="2458233"/>
            <a:ext cx="849085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>
            <a:stCxn id="7" idx="3"/>
            <a:endCxn id="12" idx="2"/>
          </p:cNvCxnSpPr>
          <p:nvPr/>
        </p:nvCxnSpPr>
        <p:spPr bwMode="auto">
          <a:xfrm flipV="1">
            <a:off x="6435168" y="2763033"/>
            <a:ext cx="1402546" cy="4684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endCxn id="8" idx="2"/>
          </p:cNvCxnSpPr>
          <p:nvPr/>
        </p:nvCxnSpPr>
        <p:spPr bwMode="auto">
          <a:xfrm flipV="1">
            <a:off x="5039638" y="4780245"/>
            <a:ext cx="1066800" cy="4953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4" name="Picture 13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57600" y="1992573"/>
            <a:ext cx="273664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Original refund amount</a:t>
            </a: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7837714" y="1801208"/>
            <a:ext cx="849086" cy="65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endCxn id="17" idx="2"/>
          </p:cNvCxnSpPr>
          <p:nvPr/>
        </p:nvCxnSpPr>
        <p:spPr bwMode="auto">
          <a:xfrm flipV="1">
            <a:off x="6670742" y="2129721"/>
            <a:ext cx="1166972" cy="8092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8236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465621" cy="4724400"/>
          </a:xfrm>
          <a:prstGeom prst="rect">
            <a:avLst/>
          </a:prstGeom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>
          <a:xfrm>
            <a:off x="609600" y="14810"/>
            <a:ext cx="8077200" cy="1406003"/>
          </a:xfrm>
        </p:spPr>
        <p:txBody>
          <a:bodyPr>
            <a:normAutofit/>
          </a:bodyPr>
          <a:lstStyle/>
          <a:p>
            <a:r>
              <a:rPr lang="en-US" altLang="en-US" dirty="0"/>
              <a:t>TS – NJ Refund Applied to Next Year’s Taxes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 State section \ Edit \ Enter Myself \ Payments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37118" y="4092879"/>
            <a:ext cx="393317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Amount of NJ refund applied to next year’s taxes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317956" y="4739210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stCxn id="35" idx="3"/>
            <a:endCxn id="36" idx="2"/>
          </p:cNvCxnSpPr>
          <p:nvPr/>
        </p:nvCxnSpPr>
        <p:spPr bwMode="auto">
          <a:xfrm>
            <a:off x="5170291" y="4416045"/>
            <a:ext cx="1147665" cy="58311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2" name="Picture 2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42765"/>
            <a:ext cx="612648" cy="163373"/>
          </a:xfrm>
          <a:prstGeom prst="rect">
            <a:avLst/>
          </a:prstGeom>
        </p:spPr>
      </p:pic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400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4762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Refund Offsets (Garnishments) - </a:t>
            </a:r>
            <a:br>
              <a:rPr lang="en-US" altLang="en-US" dirty="0"/>
            </a:br>
            <a:r>
              <a:rPr lang="en-US" altLang="en-US" dirty="0"/>
              <a:t>Items That Reduce Refunds</a:t>
            </a:r>
          </a:p>
        </p:txBody>
      </p:sp>
      <p:sp>
        <p:nvSpPr>
          <p:cNvPr id="1060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120000"/>
              <a:buFont typeface="Wingdings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sz="3000" dirty="0"/>
              <a:t>Garnishment occurs when a Federal or State agency </a:t>
            </a:r>
            <a:r>
              <a:rPr lang="en-US" sz="3000" dirty="0"/>
              <a:t>takes taxpayer’s refund as payment toward a debt </a:t>
            </a:r>
            <a:endParaRPr lang="en-US" altLang="en-US" sz="3000" dirty="0"/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Unpaid Federal taxes</a:t>
            </a:r>
          </a:p>
          <a:p>
            <a:pPr lvl="1"/>
            <a:r>
              <a:rPr lang="en-US" altLang="en-US" sz="2600" dirty="0"/>
              <a:t> Unpaid state taxes</a:t>
            </a:r>
          </a:p>
          <a:p>
            <a:pPr lvl="1"/>
            <a:r>
              <a:rPr lang="en-US" altLang="en-US" sz="2600" dirty="0"/>
              <a:t> Earned Income Credit review</a:t>
            </a:r>
          </a:p>
          <a:p>
            <a:pPr lvl="1"/>
            <a:r>
              <a:rPr lang="en-US" altLang="en-US" sz="2600" dirty="0"/>
              <a:t> Owed child support</a:t>
            </a:r>
          </a:p>
          <a:p>
            <a:pPr lvl="1"/>
            <a:r>
              <a:rPr lang="en-US" altLang="en-US" sz="2600" dirty="0"/>
              <a:t> Unpaid student loans</a:t>
            </a:r>
          </a:p>
          <a:p>
            <a:pPr lvl="1"/>
            <a:r>
              <a:rPr lang="en-US" altLang="en-US" sz="2600" dirty="0"/>
              <a:t> Other non-tax debts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0874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Amount Owed:  Payment Options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Check or money order – send 1040V voucher with payment</a:t>
            </a:r>
          </a:p>
          <a:p>
            <a:r>
              <a:rPr lang="en-US" altLang="en-US" sz="2800" dirty="0"/>
              <a:t> Electronic funds transfer (direct debit)</a:t>
            </a:r>
          </a:p>
          <a:p>
            <a:pPr lvl="1"/>
            <a:r>
              <a:rPr lang="en-US" altLang="en-US" sz="2800" dirty="0"/>
              <a:t> </a:t>
            </a:r>
            <a:r>
              <a:rPr lang="en-US" altLang="en-US" sz="2400" dirty="0"/>
              <a:t>File return immediately &amp; specify date for transfer</a:t>
            </a:r>
          </a:p>
          <a:p>
            <a:r>
              <a:rPr lang="en-US" altLang="en-US" sz="2800" dirty="0"/>
              <a:t> Credit card (additional fee) </a:t>
            </a:r>
          </a:p>
          <a:p>
            <a:r>
              <a:rPr lang="en-US" altLang="en-US" sz="2800" dirty="0"/>
              <a:t> Installment payments (must arrange with IRS)</a:t>
            </a:r>
          </a:p>
          <a:p>
            <a:pPr lvl="1"/>
            <a:r>
              <a:rPr lang="en-US" altLang="en-US" sz="2800" dirty="0"/>
              <a:t> </a:t>
            </a:r>
            <a:r>
              <a:rPr lang="en-US" altLang="en-US" sz="2400" dirty="0"/>
              <a:t>Use Form 9465</a:t>
            </a:r>
          </a:p>
          <a:p>
            <a:pPr lvl="1"/>
            <a:r>
              <a:rPr lang="en-US" altLang="en-US" sz="2400" dirty="0"/>
              <a:t> Interest &amp; penalties apply</a:t>
            </a:r>
          </a:p>
          <a:p>
            <a:r>
              <a:rPr lang="en-US" altLang="en-US" sz="2800" dirty="0"/>
              <a:t> Taxpayer can request 60-120 day deferment but interest &amp; penalties still apply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 descr="NJ Pub Ref" title="NJ Pub Ref">
            <a:extLst>
              <a:ext uri="{FF2B5EF4-FFF2-40B4-BE49-F238E27FC236}">
                <a16:creationId xmlns:a16="http://schemas.microsoft.com/office/drawing/2014/main" id="{BEF83C65-77D7-4C8F-A015-9AA946B2C788}"/>
              </a:ext>
            </a:extLst>
          </p:cNvPr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</p:spTree>
    <p:extLst>
      <p:ext uri="{BB962C8B-B14F-4D97-AF65-F5344CB8AC3E}">
        <p14:creationId xmlns:p14="http://schemas.microsoft.com/office/powerpoint/2010/main" val="26566446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Tax Penalty for Underpayment of Taxes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000" dirty="0"/>
              <a:t> TaxSlayer will issue a warning during e-file process if taxpayer may owe penalty (i.e. -  owes an amount greater than $1,000 (Federal) /$400 (NJ)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Penalty is </a:t>
            </a:r>
            <a:r>
              <a:rPr lang="en-US" altLang="en-US" sz="2600" dirty="0">
                <a:solidFill>
                  <a:srgbClr val="FF0000"/>
                </a:solidFill>
              </a:rPr>
              <a:t>Out of Scope</a:t>
            </a:r>
            <a:r>
              <a:rPr lang="en-US" altLang="en-US" sz="2600" dirty="0"/>
              <a:t>, so choose option to file without including penalty (Form 2210)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Alert taxpayer that they may receive a letter from IRS or NJ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Make a note that alert was given to taxpayer in Intake/Interview sheet notes section and in TaxSlayer notes</a:t>
            </a:r>
          </a:p>
          <a:p>
            <a:pPr lvl="2"/>
            <a:endParaRPr lang="en-US" altLang="en-US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7884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Conditions When Estimated Tax Payments are Required for Next Year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2600" dirty="0"/>
              <a:t>Taxpayer tax liability in current year more than what was withheld and/or paid in advance     </a:t>
            </a:r>
            <a:r>
              <a:rPr lang="en-US" altLang="en-US" sz="2600" b="1" dirty="0"/>
              <a:t>AND</a:t>
            </a:r>
          </a:p>
          <a:p>
            <a:r>
              <a:rPr lang="en-US" altLang="en-US" sz="2600" dirty="0"/>
              <a:t> Taxpayer expects to owe for next year more than $1,000 (Federal)/$400 (NJ) after subtracting tax withheld &amp; tax credits from tax liability    </a:t>
            </a:r>
            <a:r>
              <a:rPr lang="en-US" altLang="en-US" sz="2600" b="1" dirty="0"/>
              <a:t>AND</a:t>
            </a:r>
          </a:p>
          <a:p>
            <a:r>
              <a:rPr lang="en-US" altLang="en-US" sz="2600" dirty="0"/>
              <a:t> Taxpayer expects next year’s tax withheld to be less than:</a:t>
            </a:r>
          </a:p>
          <a:p>
            <a:pPr lvl="1"/>
            <a:r>
              <a:rPr lang="en-US" altLang="en-US" sz="2600" dirty="0"/>
              <a:t> </a:t>
            </a:r>
            <a:r>
              <a:rPr lang="en-US" altLang="en-US" sz="2400" dirty="0"/>
              <a:t>90% of the tax liability on next year’s return, or</a:t>
            </a:r>
          </a:p>
          <a:p>
            <a:pPr lvl="1"/>
            <a:r>
              <a:rPr lang="en-US" altLang="en-US" sz="2400" dirty="0"/>
              <a:t>100% of tax liability shown on current year’s return</a:t>
            </a:r>
          </a:p>
          <a:p>
            <a:r>
              <a:rPr lang="en-US" altLang="en-US" sz="2600" dirty="0"/>
              <a:t> Estimated taxes required if taxpayer is self-employed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830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Federal Estimated Taxes for Next Year – Form 1040-ES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1249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sz="2600" dirty="0"/>
              <a:t>Calculate an estimate of next year’s tax liability</a:t>
            </a:r>
            <a:endParaRPr lang="en-US" altLang="en-US" sz="2600" b="1" dirty="0"/>
          </a:p>
          <a:p>
            <a:pPr marL="487363" lvl="1">
              <a:buSzPct val="120000"/>
              <a:buFont typeface="Wingdings" pitchFamily="2" charset="2"/>
              <a:buChar char="§"/>
            </a:pP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sz="2400" dirty="0">
                <a:cs typeface="Arial" panose="020B0604020202020204" pitchFamily="34" charset="0"/>
              </a:rPr>
              <a:t>Pay 90% of next year’s estimated tax liability    </a:t>
            </a:r>
            <a:r>
              <a:rPr lang="en-US" altLang="en-US" sz="2400" b="1" dirty="0">
                <a:cs typeface="Arial" panose="020B0604020202020204" pitchFamily="34" charset="0"/>
              </a:rPr>
              <a:t>OR</a:t>
            </a:r>
          </a:p>
          <a:p>
            <a:pPr marL="487363" lvl="1">
              <a:buSzPct val="120000"/>
              <a:buFont typeface="Wingdings" pitchFamily="2" charset="2"/>
              <a:buChar char="§"/>
            </a:pPr>
            <a:r>
              <a:rPr lang="en-US" altLang="en-US" sz="2400" dirty="0">
                <a:cs typeface="Arial" panose="020B0604020202020204" pitchFamily="34" charset="0"/>
              </a:rPr>
              <a:t> Pay 100% of current year’s tax liability (safe harbor option)</a:t>
            </a:r>
            <a:r>
              <a:rPr lang="en-US" altLang="en-US" sz="2400" dirty="0"/>
              <a:t> </a:t>
            </a:r>
            <a:r>
              <a:rPr lang="en-US" altLang="en-US" sz="2400" b="1" dirty="0"/>
              <a:t> </a:t>
            </a:r>
          </a:p>
          <a:p>
            <a:r>
              <a:rPr lang="en-US" altLang="en-US" sz="3500" dirty="0"/>
              <a:t> </a:t>
            </a:r>
            <a:r>
              <a:rPr lang="en-US" altLang="en-US" sz="2800" dirty="0"/>
              <a:t>Enter amounts for each required payment in Federal section \ Payments and Estimates \ </a:t>
            </a:r>
            <a:r>
              <a:rPr lang="en-US" sz="2800" dirty="0"/>
              <a:t>Vouchers for Next Year's Estimated Payments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sz="2600" dirty="0"/>
              <a:t>4 vouchers will print for submittal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 Checks are made payable to US Treasury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 Estimated tax payments are due on 4/15, 6/15, 9/15 of next tax year &amp; 1/15 of following tax year (may change due to holidays)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7654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5616" y="1709737"/>
            <a:ext cx="7381461" cy="4505325"/>
          </a:xfrm>
          <a:prstGeom prst="rect">
            <a:avLst/>
          </a:prstGeom>
        </p:spPr>
      </p:pic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46302" cy="1143000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TS - Federal Estimated Taxes for Next Year – Form 1040-ES</a:t>
            </a:r>
            <a:br>
              <a:rPr lang="en-US" altLang="en-US" sz="2900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Payments and Estimates \ Vouchers for Next Year's Estimated Payments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0199" y="2037522"/>
            <a:ext cx="264687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Specify amount to pay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15615" y="2522502"/>
            <a:ext cx="732185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86508" y="3311137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 flipH="1" flipV="1">
            <a:off x="715615" y="4108269"/>
            <a:ext cx="722244" cy="43870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15615" y="4859445"/>
            <a:ext cx="67586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3553" y="2528130"/>
            <a:ext cx="22421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4/15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58440" y="3337326"/>
            <a:ext cx="216967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6/15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3553" y="4163362"/>
            <a:ext cx="22421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9/15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5953" y="4896904"/>
            <a:ext cx="22421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Payment due 1/15</a:t>
            </a:r>
          </a:p>
        </p:txBody>
      </p:sp>
      <p:cxnSp>
        <p:nvCxnSpPr>
          <p:cNvPr id="27" name="Straight Arrow Connector 26"/>
          <p:cNvCxnSpPr>
            <a:stCxn id="20" idx="1"/>
            <a:endCxn id="16" idx="6"/>
          </p:cNvCxnSpPr>
          <p:nvPr/>
        </p:nvCxnSpPr>
        <p:spPr bwMode="auto">
          <a:xfrm flipH="1">
            <a:off x="1447800" y="2712796"/>
            <a:ext cx="1595753" cy="2056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1447801" y="3549151"/>
            <a:ext cx="1581149" cy="1014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1437859" y="4337786"/>
            <a:ext cx="1620581" cy="161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26" idx="1"/>
          </p:cNvCxnSpPr>
          <p:nvPr/>
        </p:nvCxnSpPr>
        <p:spPr bwMode="auto">
          <a:xfrm flipH="1" flipV="1">
            <a:off x="1447800" y="5070300"/>
            <a:ext cx="1538153" cy="1127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71089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4887" y="1600200"/>
            <a:ext cx="6599583" cy="4724400"/>
          </a:xfrm>
          <a:prstGeom prst="rect">
            <a:avLst/>
          </a:prstGeom>
        </p:spPr>
      </p:pic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Federal Estimated Taxes Voucher for Next Year – Form 1040-ES</a:t>
            </a:r>
          </a:p>
        </p:txBody>
      </p:sp>
      <p:pic>
        <p:nvPicPr>
          <p:cNvPr id="1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45907" y="3995804"/>
            <a:ext cx="248016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For taxpayer records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324" y="5678269"/>
            <a:ext cx="248016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Cut off voucher and</a:t>
            </a:r>
          </a:p>
          <a:p>
            <a:r>
              <a:rPr lang="en-US" b="1" dirty="0"/>
              <a:t>submit with payment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79355" y="6001434"/>
            <a:ext cx="442186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Mail in separate envelope from any balance due on current tax year return</a:t>
            </a:r>
          </a:p>
        </p:txBody>
      </p:sp>
    </p:spTree>
    <p:extLst>
      <p:ext uri="{BB962C8B-B14F-4D97-AF65-F5344CB8AC3E}">
        <p14:creationId xmlns:p14="http://schemas.microsoft.com/office/powerpoint/2010/main" val="168028426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102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900" dirty="0"/>
              <a:t>TS – NJ Estimated Taxes for Next Year - Form NJ-1040-ES</a:t>
            </a:r>
            <a:br>
              <a:rPr lang="en-US" altLang="en-US" dirty="0"/>
            </a:br>
            <a:r>
              <a:rPr lang="en-US" altLang="en-US" sz="2400" b="0" dirty="0">
                <a:solidFill>
                  <a:srgbClr val="0070C0"/>
                </a:solidFill>
              </a:rPr>
              <a:t>State Section \ Edit \ Enter Myself \ Miscellaneous Forms \ </a:t>
            </a:r>
            <a:r>
              <a:rPr lang="en-US" sz="2400" b="0" dirty="0">
                <a:solidFill>
                  <a:srgbClr val="0070C0"/>
                </a:solidFill>
              </a:rPr>
              <a:t>Estimated Payment Vouchers, Form NJ-1040-ES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pic>
        <p:nvPicPr>
          <p:cNvPr id="20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6" name="Picture 15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390884" y="3986060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03584" y="4468660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16285" y="4938560"/>
            <a:ext cx="619516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400800" y="5421160"/>
            <a:ext cx="609600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426199" y="3351060"/>
            <a:ext cx="457201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2600" y="3378200"/>
            <a:ext cx="400212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Choose Yes from drop-down menu</a:t>
            </a:r>
          </a:p>
        </p:txBody>
      </p:sp>
      <p:cxnSp>
        <p:nvCxnSpPr>
          <p:cNvPr id="27" name="Straight Arrow Connector 26"/>
          <p:cNvCxnSpPr>
            <a:stCxn id="26" idx="3"/>
            <a:endCxn id="25" idx="2"/>
          </p:cNvCxnSpPr>
          <p:nvPr/>
        </p:nvCxnSpPr>
        <p:spPr bwMode="auto">
          <a:xfrm flipV="1">
            <a:off x="5754721" y="3561915"/>
            <a:ext cx="671478" cy="95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606800" y="40640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4/15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06800" y="46101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6/15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06800" y="51054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9/15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9500" y="56007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1/15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750316" y="4241800"/>
            <a:ext cx="599684" cy="1547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31" idx="3"/>
          </p:cNvCxnSpPr>
          <p:nvPr/>
        </p:nvCxnSpPr>
        <p:spPr bwMode="auto">
          <a:xfrm flipV="1">
            <a:off x="5740718" y="4762500"/>
            <a:ext cx="634682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32" idx="3"/>
          </p:cNvCxnSpPr>
          <p:nvPr/>
        </p:nvCxnSpPr>
        <p:spPr bwMode="auto">
          <a:xfrm flipV="1">
            <a:off x="5740718" y="5270500"/>
            <a:ext cx="672782" cy="195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5791200" y="5753100"/>
            <a:ext cx="622300" cy="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44424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Federal Refund Options</a:t>
            </a:r>
            <a:endParaRPr lang="en-US" altLang="en-US" b="0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/>
              <a:t> Refund by check</a:t>
            </a:r>
          </a:p>
          <a:p>
            <a:pPr lvl="1"/>
            <a:r>
              <a:rPr lang="en-US" sz="3700" dirty="0"/>
              <a:t> Choose either E-file: Paper Check or Paper Return as Federal Return Type – same for state</a:t>
            </a:r>
          </a:p>
          <a:p>
            <a:r>
              <a:rPr lang="en-US" sz="4000" dirty="0"/>
              <a:t> Refund via direct deposit (faster and safer)</a:t>
            </a:r>
          </a:p>
          <a:p>
            <a:pPr lvl="1"/>
            <a:r>
              <a:rPr lang="en-US" sz="4000" dirty="0"/>
              <a:t> Choose either E-file: Direct Deposit or Paper Return with Direct Deposit as Federal Return Type – same for state</a:t>
            </a:r>
          </a:p>
          <a:p>
            <a:pPr lvl="1"/>
            <a:r>
              <a:rPr lang="en-US" sz="4000" dirty="0"/>
              <a:t> Specify account type (checking or savings)</a:t>
            </a:r>
          </a:p>
          <a:p>
            <a:pPr lvl="1"/>
            <a:r>
              <a:rPr lang="en-US" sz="4000" dirty="0"/>
              <a:t> Enter routing &amp; bank account #s twice - to verify accuracy</a:t>
            </a:r>
          </a:p>
          <a:p>
            <a:pPr lvl="1"/>
            <a:r>
              <a:rPr lang="en-US" sz="4000" dirty="0"/>
              <a:t> To split between 2 or 3 accounts, use Form 8888 </a:t>
            </a:r>
          </a:p>
          <a:p>
            <a:pPr lvl="2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 not enter amounts for each account until return figures are finalized, so that refund amount is final</a:t>
            </a:r>
            <a:endParaRPr lang="en-US" sz="3700" dirty="0"/>
          </a:p>
          <a:p>
            <a:r>
              <a:rPr lang="en-US" sz="4000" dirty="0"/>
              <a:t> Use refund to purchase savings bonds (use Form 8888)</a:t>
            </a:r>
          </a:p>
          <a:p>
            <a:r>
              <a:rPr lang="en-US" sz="4000" dirty="0"/>
              <a:t> Use refund to apply to next year’s tax liability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50629" name="Rectangle 6"/>
          <p:cNvSpPr>
            <a:spLocks noChangeArrowheads="1"/>
          </p:cNvSpPr>
          <p:nvPr/>
        </p:nvSpPr>
        <p:spPr bwMode="auto">
          <a:xfrm>
            <a:off x="4767263" y="62626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0" name="TextBox 9" descr="NJ Pub Ref" title="NJ Pub Ref">
            <a:extLst>
              <a:ext uri="{FF2B5EF4-FFF2-40B4-BE49-F238E27FC236}">
                <a16:creationId xmlns:a16="http://schemas.microsoft.com/office/drawing/2014/main" id="{4D81E86C-2AED-40E6-83C2-0E4AC9F10B9F}"/>
              </a:ext>
            </a:extLst>
          </p:cNvPr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</p:spTree>
    <p:extLst>
      <p:ext uri="{BB962C8B-B14F-4D97-AF65-F5344CB8AC3E}">
        <p14:creationId xmlns:p14="http://schemas.microsoft.com/office/powerpoint/2010/main" val="277331738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7644" y="1600200"/>
            <a:ext cx="6750756" cy="4724400"/>
          </a:xfrm>
          <a:prstGeom prst="rect">
            <a:avLst/>
          </a:prstGeom>
        </p:spPr>
      </p:pic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50785"/>
            <a:ext cx="612648" cy="163373"/>
          </a:xfrm>
          <a:prstGeom prst="rect">
            <a:avLst/>
          </a:prstGeom>
        </p:spPr>
      </p:pic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115050" y="6107668"/>
            <a:ext cx="666750" cy="29313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652204" y="5238750"/>
            <a:ext cx="617361" cy="8763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1778" name="Title 1"/>
          <p:cNvSpPr>
            <a:spLocks noGrp="1"/>
          </p:cNvSpPr>
          <p:nvPr>
            <p:ph type="title"/>
          </p:nvPr>
        </p:nvSpPr>
        <p:spPr>
          <a:xfrm>
            <a:off x="597073" y="302865"/>
            <a:ext cx="8546927" cy="1143000"/>
          </a:xfrm>
        </p:spPr>
        <p:txBody>
          <a:bodyPr>
            <a:noAutofit/>
          </a:bodyPr>
          <a:lstStyle/>
          <a:p>
            <a:r>
              <a:rPr lang="en-US" altLang="en-US" sz="3000"/>
              <a:t>TS – Estimated Payment Vouchers, Form NJ 1040-ES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9494" y="4996934"/>
            <a:ext cx="418146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 Voucher for first estimated payment</a:t>
            </a:r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3806895" y="5377934"/>
            <a:ext cx="1510171" cy="23264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224" y="1899845"/>
            <a:ext cx="6041244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Mail in the entire page with estimated tax payment;</a:t>
            </a:r>
          </a:p>
          <a:p>
            <a:r>
              <a:rPr lang="en-US" b="1" dirty="0"/>
              <a:t>Mail separately from any balance due on current year tax return</a:t>
            </a:r>
          </a:p>
        </p:txBody>
      </p:sp>
    </p:spTree>
    <p:extLst>
      <p:ext uri="{BB962C8B-B14F-4D97-AF65-F5344CB8AC3E}">
        <p14:creationId xmlns:p14="http://schemas.microsoft.com/office/powerpoint/2010/main" val="103177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3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Form W-4 &amp; W-4P -</a:t>
            </a:r>
            <a:br>
              <a:rPr lang="en-US" altLang="en-US" dirty="0"/>
            </a:br>
            <a:r>
              <a:rPr lang="en-US" altLang="en-US" dirty="0"/>
              <a:t>Employee Withholding Allowance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3000" dirty="0"/>
              <a:t>Complete Form W-4 so that employer can withhold the correct Federal income tax from pay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Used if significant current year refund or balance due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Complete Form W-4P for withholdings from pension or annuity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4863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If Taxpayer Cannot Pay?</a:t>
            </a:r>
          </a:p>
        </p:txBody>
      </p:sp>
      <p:sp>
        <p:nvSpPr>
          <p:cNvPr id="1075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Pay in full within 60 or 120 days with no fee, but interest &amp; penalty will be charged on payments after due date</a:t>
            </a:r>
          </a:p>
          <a:p>
            <a:r>
              <a:rPr lang="en-US" altLang="en-US" sz="2800" dirty="0"/>
              <a:t> Apply to make monthly installments using Form 9465 Installment Agreement Request</a:t>
            </a:r>
          </a:p>
          <a:p>
            <a:pPr lvl="1"/>
            <a:r>
              <a:rPr lang="en-US" altLang="en-US" sz="2400" dirty="0"/>
              <a:t> Fee charged if granted; also interest &amp; penalty</a:t>
            </a:r>
          </a:p>
          <a:p>
            <a:r>
              <a:rPr lang="en-US" altLang="en-US" dirty="0"/>
              <a:t> </a:t>
            </a:r>
            <a:r>
              <a:rPr lang="en-US" altLang="en-US" sz="2800" dirty="0"/>
              <a:t>Use credit card to pay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American Express, Discover, MasterCard, Visa</a:t>
            </a:r>
          </a:p>
          <a:p>
            <a:pPr lvl="1"/>
            <a:r>
              <a:rPr lang="en-US" altLang="en-US" sz="2400" dirty="0"/>
              <a:t> Convenience fee charged by service providers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192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799" t="19491" r="8453" b="10165"/>
          <a:stretch/>
        </p:blipFill>
        <p:spPr>
          <a:xfrm>
            <a:off x="609600" y="1579419"/>
            <a:ext cx="7513122" cy="4453246"/>
          </a:xfrm>
          <a:prstGeom prst="rect">
            <a:avLst/>
          </a:prstGeom>
        </p:spPr>
      </p:pic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Federal Refund by Check </a:t>
            </a:r>
            <a:br>
              <a:rPr lang="en-US" altLang="en-US" dirty="0"/>
            </a:br>
            <a:r>
              <a:rPr lang="en-US" altLang="en-US" sz="2200" dirty="0">
                <a:solidFill>
                  <a:srgbClr val="0070C0"/>
                </a:solidFill>
              </a:rPr>
              <a:t>E-</a:t>
            </a:r>
            <a:r>
              <a:rPr lang="en-US" altLang="en-US" sz="2400" dirty="0">
                <a:solidFill>
                  <a:srgbClr val="0070C0"/>
                </a:solidFill>
              </a:rPr>
              <a:t>File Section \ Federal Return Type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362988" y="4596913"/>
            <a:ext cx="905199" cy="24822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85378" y="4596913"/>
            <a:ext cx="569899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Choose either E-file: Paper Check or Paper Return</a:t>
            </a:r>
          </a:p>
          <a:p>
            <a:r>
              <a:rPr lang="en-US" b="1" dirty="0"/>
              <a:t>from drop-down menu as Federal return type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1362988" y="5373584"/>
            <a:ext cx="685800" cy="24344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7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799" t="19491" r="8453" b="10165"/>
          <a:stretch/>
        </p:blipFill>
        <p:spPr>
          <a:xfrm>
            <a:off x="609600" y="1624151"/>
            <a:ext cx="7513122" cy="4453246"/>
          </a:xfrm>
          <a:prstGeom prst="rect">
            <a:avLst/>
          </a:prstGeom>
        </p:spPr>
      </p:pic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Federal Refund Via Direct Deposit </a:t>
            </a:r>
            <a:br>
              <a:rPr lang="en-US" altLang="en-US" dirty="0"/>
            </a:br>
            <a:r>
              <a:rPr lang="en-US" altLang="en-US" sz="2200" dirty="0">
                <a:solidFill>
                  <a:srgbClr val="0070C0"/>
                </a:solidFill>
              </a:rPr>
              <a:t>E-</a:t>
            </a:r>
            <a:r>
              <a:rPr lang="en-US" altLang="en-US" sz="2400" dirty="0">
                <a:solidFill>
                  <a:srgbClr val="0070C0"/>
                </a:solidFill>
              </a:rPr>
              <a:t>File Section \ Federal Return Type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271038" y="4815841"/>
            <a:ext cx="1143510" cy="28955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85378" y="4596913"/>
            <a:ext cx="5865708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Choose either E-file: Direct Deposit or Paper Return</a:t>
            </a:r>
          </a:p>
          <a:p>
            <a:r>
              <a:rPr lang="en-US" b="1" dirty="0"/>
              <a:t>with Direct Deposit from drop-down menu</a:t>
            </a:r>
          </a:p>
          <a:p>
            <a:r>
              <a:rPr lang="en-US" b="1" dirty="0"/>
              <a:t>as Federal return type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 flipV="1">
            <a:off x="1271038" y="5105400"/>
            <a:ext cx="1426442" cy="31291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94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45" t="19491" r="8454" b="10165"/>
          <a:stretch/>
        </p:blipFill>
        <p:spPr>
          <a:xfrm>
            <a:off x="609600" y="1555668"/>
            <a:ext cx="7667501" cy="4738253"/>
          </a:xfrm>
          <a:prstGeom prst="rect">
            <a:avLst/>
          </a:prstGeom>
        </p:spPr>
      </p:pic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NJ Refund Options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E-File Section \ State Return Type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990108" y="4232681"/>
            <a:ext cx="1816925" cy="174060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704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67217" y="3265715"/>
            <a:ext cx="642487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State Return Type has same 4 options as Federal,</a:t>
            </a:r>
          </a:p>
          <a:p>
            <a:r>
              <a:rPr lang="en-US" b="1" dirty="0"/>
              <a:t>but in a different order</a:t>
            </a:r>
          </a:p>
        </p:txBody>
      </p:sp>
      <p:pic>
        <p:nvPicPr>
          <p:cNvPr id="10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1225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48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13" y="1523998"/>
            <a:ext cx="6864392" cy="480060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100" dirty="0"/>
              <a:t>TS – Bank Information for Refund Via Direct Deposit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E-File Section \ Taxpayer Bank Account Information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941727" y="3240643"/>
            <a:ext cx="1623570" cy="37578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51129" y="3247092"/>
            <a:ext cx="169790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Name of bank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2105" y="3841556"/>
            <a:ext cx="193726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Type of account</a:t>
            </a: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946652" y="3814176"/>
            <a:ext cx="846956" cy="2880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129" y="4593964"/>
            <a:ext cx="514756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Routing # (twice</a:t>
            </a:r>
            <a:r>
              <a:rPr lang="en-US" dirty="0"/>
              <a:t>) </a:t>
            </a:r>
            <a:r>
              <a:rPr lang="en-US" b="1" dirty="0"/>
              <a:t>– 9 digits; must begin with</a:t>
            </a:r>
          </a:p>
          <a:p>
            <a:r>
              <a:rPr lang="en-US" b="1" dirty="0"/>
              <a:t>01 through 12 or 21 through 32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9747" y="5673114"/>
            <a:ext cx="483567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Account # (twice) – include hyphens, but</a:t>
            </a:r>
          </a:p>
          <a:p>
            <a:r>
              <a:rPr lang="en-US" b="1" dirty="0"/>
              <a:t>omit spaces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921600" y="4281661"/>
            <a:ext cx="897060" cy="9752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941727" y="5430761"/>
            <a:ext cx="947165" cy="97003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596510" y="3428533"/>
            <a:ext cx="1254619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endCxn id="17" idx="6"/>
          </p:cNvCxnSpPr>
          <p:nvPr/>
        </p:nvCxnSpPr>
        <p:spPr bwMode="auto">
          <a:xfrm flipH="1">
            <a:off x="1793608" y="3924299"/>
            <a:ext cx="2057522" cy="3392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1818660" y="4819563"/>
            <a:ext cx="2032470" cy="27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1888892" y="5725076"/>
            <a:ext cx="1962237" cy="2755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79770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17" grpId="0" animBg="1" autoUpdateAnimBg="0"/>
      <p:bldP spid="22" grpId="0" animBg="1" autoUpdateAnimBg="0"/>
      <p:bldP spid="2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Refunds Used To Buy Series I Bonds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Do not need an account to purchase bonds;  instructions are on Form 8888</a:t>
            </a:r>
          </a:p>
          <a:p>
            <a:pPr lvl="1"/>
            <a:r>
              <a:rPr lang="en-US" dirty="0"/>
              <a:t> See site manager for help with doing this in TaxSlayer </a:t>
            </a:r>
          </a:p>
          <a:p>
            <a:r>
              <a:rPr lang="en-US" dirty="0"/>
              <a:t> Can buy for co-owners, e.g. - grandchildren</a:t>
            </a:r>
          </a:p>
          <a:p>
            <a:r>
              <a:rPr lang="en-US" dirty="0"/>
              <a:t> Can buy up to three in a range of amounts</a:t>
            </a:r>
          </a:p>
          <a:p>
            <a:r>
              <a:rPr lang="en-US" dirty="0"/>
              <a:t> Flat rate interest + semiannual inflation</a:t>
            </a:r>
          </a:p>
          <a:p>
            <a:r>
              <a:rPr lang="en-US" dirty="0"/>
              <a:t> Can redeem after 12 months (forfeit 3 months’ interest if redeemed &lt; 5 years)</a:t>
            </a:r>
          </a:p>
          <a:p>
            <a:r>
              <a:rPr lang="en-US" dirty="0"/>
              <a:t> Taxpayer will receive the bonds (via mail or electronically) and a check for balance of refund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0739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Refunds Applied to Next Year’s Taxes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Can choose to apply all or part of current year’s refund to next year’s taxes</a:t>
            </a:r>
          </a:p>
          <a:p>
            <a:r>
              <a:rPr lang="en-US" dirty="0"/>
              <a:t> Enter in </a:t>
            </a:r>
            <a:r>
              <a:rPr lang="en-US" altLang="en-US" dirty="0">
                <a:solidFill>
                  <a:schemeClr val="accent4"/>
                </a:solidFill>
              </a:rPr>
              <a:t>Federal Section \ Payments and Estimates \ </a:t>
            </a:r>
            <a:r>
              <a:rPr lang="en-US" dirty="0">
                <a:solidFill>
                  <a:schemeClr val="accent4"/>
                </a:solidFill>
              </a:rPr>
              <a:t>Apply Overpayment to Next Year's Taxes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TaxSlayer will populate amount to be applied to next year on 1040 Line 77 and re-calculate amount of refund taxpayer will receive this year</a:t>
            </a:r>
          </a:p>
          <a:p>
            <a:r>
              <a:rPr lang="en-US" dirty="0"/>
              <a:t> Can also choose to apply NJ refund to next year’s taxes</a:t>
            </a:r>
          </a:p>
          <a:p>
            <a:pPr lvl="1"/>
            <a:r>
              <a:rPr lang="en-US" dirty="0"/>
              <a:t> Enter in </a:t>
            </a:r>
            <a:r>
              <a:rPr lang="en-US" altLang="en-US" dirty="0">
                <a:solidFill>
                  <a:schemeClr val="accent4"/>
                </a:solidFill>
              </a:rPr>
              <a:t>State section \ Edit \ Enter Myself \ Payments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20586"/>
            <a:ext cx="612648" cy="163373"/>
          </a:xfrm>
          <a:prstGeom prst="rect">
            <a:avLst/>
          </a:prstGeom>
        </p:spPr>
      </p:pic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7108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0729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98171"/>
            <a:ext cx="7658100" cy="3526972"/>
          </a:xfrm>
          <a:prstGeom prst="rect">
            <a:avLst/>
          </a:prstGeom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300" dirty="0"/>
              <a:t>TS – Federal Refund Applied to Next Year’s Taxes </a:t>
            </a:r>
            <a:br>
              <a:rPr lang="en-US" altLang="en-US" dirty="0"/>
            </a:br>
            <a:r>
              <a:rPr lang="en-US" altLang="en-US" sz="2400" b="0" dirty="0">
                <a:solidFill>
                  <a:srgbClr val="0070C0"/>
                </a:solidFill>
              </a:rPr>
              <a:t>Federal Section \ Payments and Estimates \ </a:t>
            </a:r>
            <a:r>
              <a:rPr lang="en-US" sz="2400" b="0" dirty="0">
                <a:solidFill>
                  <a:srgbClr val="0070C0"/>
                </a:solidFill>
              </a:rPr>
              <a:t>Apply Overpayment to Next Year's Taxes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97169" y="3205704"/>
            <a:ext cx="514966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Amount of refund applied to next year’s taxes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09600" y="3072010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1219200" y="3331962"/>
            <a:ext cx="77797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2" name="Picture 2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602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8</TotalTime>
  <Words>1636</Words>
  <Application>Microsoft Office PowerPoint</Application>
  <PresentationFormat>On-screen Show (4:3)</PresentationFormat>
  <Paragraphs>253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Verdana</vt:lpstr>
      <vt:lpstr>Wingdings</vt:lpstr>
      <vt:lpstr>NJ Template 06</vt:lpstr>
      <vt:lpstr>Refund / Amount Owed</vt:lpstr>
      <vt:lpstr>Federal Refund Options</vt:lpstr>
      <vt:lpstr>TS – Federal Refund by Check  E-File Section \ Federal Return Type</vt:lpstr>
      <vt:lpstr>TS – Federal Refund Via Direct Deposit  E-File Section \ Federal Return Type</vt:lpstr>
      <vt:lpstr>TS – NJ Refund Options E-File Section \ State Return Type</vt:lpstr>
      <vt:lpstr>TS – Bank Information for Refund Via Direct Deposit  E-File Section \ Taxpayer Bank Account Information</vt:lpstr>
      <vt:lpstr>Refunds Used To Buy Series I Bonds</vt:lpstr>
      <vt:lpstr>Refunds Applied to Next Year’s Taxes</vt:lpstr>
      <vt:lpstr>TS – Federal Refund Applied to Next Year’s Taxes  Federal Section \ Payments and Estimates \ Apply Overpayment to Next Year's Taxes</vt:lpstr>
      <vt:lpstr>TS - Refund Applied to Next Year’s Taxes – 1040 Page 2 Line 77</vt:lpstr>
      <vt:lpstr>TS – NJ Refund Applied to Next Year’s Taxes   State section \ Edit \ Enter Myself \ Payments</vt:lpstr>
      <vt:lpstr>Refund Offsets (Garnishments) -  Items That Reduce Refunds</vt:lpstr>
      <vt:lpstr>Amount Owed:  Payment Options</vt:lpstr>
      <vt:lpstr>Tax Penalty for Underpayment of Taxes</vt:lpstr>
      <vt:lpstr>Conditions When Estimated Tax Payments are Required for Next Year</vt:lpstr>
      <vt:lpstr>Federal Estimated Taxes for Next Year – Form 1040-ES</vt:lpstr>
      <vt:lpstr>TS - Federal Estimated Taxes for Next Year – Form 1040-ES Federal section \ Payments and Estimates \ Vouchers for Next Year's Estimated Payments</vt:lpstr>
      <vt:lpstr>TS – Federal Estimated Taxes Voucher for Next Year – Form 1040-ES</vt:lpstr>
      <vt:lpstr>TS – NJ Estimated Taxes for Next Year - Form NJ-1040-ES State Section \ Edit \ Enter Myself \ Miscellaneous Forms \ Estimated Payment Vouchers, Form NJ-1040-ES</vt:lpstr>
      <vt:lpstr>TS – Estimated Payment Vouchers, Form NJ 1040-ES</vt:lpstr>
      <vt:lpstr>Form W-4 &amp; W-4P - Employee Withholding Allowance</vt:lpstr>
      <vt:lpstr>What If Taxpayer Cannot Pay?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4</cp:revision>
  <dcterms:created xsi:type="dcterms:W3CDTF">2017-12-08T09:50:38Z</dcterms:created>
  <dcterms:modified xsi:type="dcterms:W3CDTF">2017-12-08T10:35:08Z</dcterms:modified>
</cp:coreProperties>
</file>